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10234600" cy="7104050"/>
  <p:embeddedFontLs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guI3TgOaVOvK0JIkHfswmfRaCl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Quattrocento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8" Type="http://customschemas.google.com/relationships/presentationmetadata" Target="metadata"/><Relationship Id="rId27" Type="http://schemas.openxmlformats.org/officeDocument/2006/relationships/font" Target="fonts/Quattrocen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34999" cy="35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797246" y="0"/>
            <a:ext cx="4434999" cy="35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984500" y="887413"/>
            <a:ext cx="4265613" cy="2398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747627"/>
            <a:ext cx="4434999" cy="35643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797246" y="6747627"/>
            <a:ext cx="4434999" cy="356436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:notes"/>
          <p:cNvSpPr/>
          <p:nvPr>
            <p:ph idx="2" type="sldImg"/>
          </p:nvPr>
        </p:nvSpPr>
        <p:spPr>
          <a:xfrm>
            <a:off x="2984500" y="887413"/>
            <a:ext cx="4265613" cy="23987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90f1252ac_2_32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90f1252ac_2_32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190f1252ac_2_32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90f1252ac_2_40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90f1252ac_2_40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190f1252ac_2_40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90f1252ac_2_48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90f1252ac_2_48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190f1252ac_2_48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90f1252ac_2_56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90f1252ac_2_56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190f1252ac_2_56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90f1252ac_2_68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90f1252ac_2_68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190f1252ac_2_68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90f1252ac_2_80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90f1252ac_2_80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190f1252ac_2_80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941cdb02a_0_24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941cdb02a_0_24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1941cdb02a_0_24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941cdb02a_0_6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941cdb02a_0_6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1941cdb02a_0_6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941cdb02a_0_12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941cdb02a_0_12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1941cdb02a_0_12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941cdb02a_0_30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941cdb02a_0_30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1941cdb02a_0_30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90f1252ac_1_11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90f1252ac_1_11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190f1252ac_1_11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90f1252ac_1_32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90f1252ac_1_32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190f1252ac_1_32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90f1252ac_1_26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90f1252ac_1_26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190f1252ac_1_26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90f1252ac_1_0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90f1252ac_1_0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190f1252ac_1_0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90f1252ac_2_4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90f1252ac_2_4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190f1252ac_2_4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90f1252ac_2_14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90f1252ac_2_14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190f1252ac_2_14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90f1252ac_2_24:notes"/>
          <p:cNvSpPr/>
          <p:nvPr>
            <p:ph idx="2" type="sldImg"/>
          </p:nvPr>
        </p:nvSpPr>
        <p:spPr>
          <a:xfrm>
            <a:off x="2984500" y="887413"/>
            <a:ext cx="4265700" cy="239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90f1252ac_2_24:notes"/>
          <p:cNvSpPr txBox="1"/>
          <p:nvPr>
            <p:ph idx="1" type="body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190f1252ac_2_24:notes"/>
          <p:cNvSpPr txBox="1"/>
          <p:nvPr>
            <p:ph idx="12" type="sldNum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3EADA7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ctrTitle"/>
          </p:nvPr>
        </p:nvSpPr>
        <p:spPr>
          <a:xfrm>
            <a:off x="914400" y="1524001"/>
            <a:ext cx="10363200" cy="1306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913192" y="3338742"/>
            <a:ext cx="9144000" cy="1146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  <a:defRPr sz="2400">
                <a:solidFill>
                  <a:srgbClr val="E9F7F6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280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2000"/>
              <a:buNone/>
              <a:defRPr sz="2000"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4872128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7999792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" name="Google Shape;20;p5"/>
          <p:cNvCxnSpPr/>
          <p:nvPr/>
        </p:nvCxnSpPr>
        <p:spPr>
          <a:xfrm>
            <a:off x="914400" y="3089628"/>
            <a:ext cx="10363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ture 10" id="21" name="Google Shape;21;p5"/>
          <p:cNvPicPr preferRelativeResize="0"/>
          <p:nvPr/>
        </p:nvPicPr>
        <p:blipFill rotWithShape="1">
          <a:blip r:embed="rId2">
            <a:alphaModFix/>
          </a:blip>
          <a:srcRect b="0" l="72917" r="0" t="69259"/>
          <a:stretch/>
        </p:blipFill>
        <p:spPr>
          <a:xfrm>
            <a:off x="9234872" y="4339041"/>
            <a:ext cx="2959018" cy="2518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22" name="Google Shape;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192" y="5220962"/>
            <a:ext cx="2063021" cy="1135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4"/>
          <p:cNvGrpSpPr/>
          <p:nvPr/>
        </p:nvGrpSpPr>
        <p:grpSpPr>
          <a:xfrm>
            <a:off x="3047998" y="-4765"/>
            <a:ext cx="9144002" cy="6862765"/>
            <a:chOff x="3047998" y="-4765"/>
            <a:chExt cx="9144002" cy="6862765"/>
          </a:xfrm>
        </p:grpSpPr>
        <p:pic>
          <p:nvPicPr>
            <p:cNvPr descr="Picture 1" id="104" name="Google Shape;104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47998" y="-4765"/>
              <a:ext cx="9144002" cy="6862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" id="105" name="Google Shape;105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18337" y="319314"/>
              <a:ext cx="1020227" cy="570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4"/>
          <p:cNvSpPr txBox="1"/>
          <p:nvPr>
            <p:ph idx="1" type="body"/>
          </p:nvPr>
        </p:nvSpPr>
        <p:spPr>
          <a:xfrm rot="5400000">
            <a:off x="3620296" y="-1508914"/>
            <a:ext cx="4951413" cy="10363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4"/>
          <p:cNvSpPr txBox="1"/>
          <p:nvPr>
            <p:ph type="title"/>
          </p:nvPr>
        </p:nvSpPr>
        <p:spPr>
          <a:xfrm>
            <a:off x="914402" y="319314"/>
            <a:ext cx="9129487" cy="671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ACA7"/>
              </a:buClr>
              <a:buSzPts val="3200"/>
              <a:buFont typeface="Quattrocento Sans"/>
              <a:buNone/>
              <a:defRPr sz="3200">
                <a:solidFill>
                  <a:srgbClr val="3DAC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1" name="Google Shape;111;p14"/>
          <p:cNvCxnSpPr/>
          <p:nvPr/>
        </p:nvCxnSpPr>
        <p:spPr>
          <a:xfrm>
            <a:off x="914401" y="990600"/>
            <a:ext cx="10229851" cy="1588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 rot="5400000">
            <a:off x="7503604" y="1581661"/>
            <a:ext cx="4995298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400"/>
              <a:buFont typeface="Quattrocento Sans"/>
              <a:buNone/>
              <a:defRPr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 rot="5400000">
            <a:off x="1837532" y="-562768"/>
            <a:ext cx="5811836" cy="765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8" name="Google Shape;118;p15"/>
          <p:cNvCxnSpPr/>
          <p:nvPr/>
        </p:nvCxnSpPr>
        <p:spPr>
          <a:xfrm>
            <a:off x="8724900" y="370121"/>
            <a:ext cx="0" cy="5806281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" name="Google Shape;1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9685367" y="5565778"/>
            <a:ext cx="800100" cy="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6"/>
          <p:cNvGrpSpPr/>
          <p:nvPr/>
        </p:nvGrpSpPr>
        <p:grpSpPr>
          <a:xfrm>
            <a:off x="3047998" y="915"/>
            <a:ext cx="9144002" cy="6862765"/>
            <a:chOff x="3047998" y="-4765"/>
            <a:chExt cx="9144002" cy="6862765"/>
          </a:xfrm>
        </p:grpSpPr>
        <p:pic>
          <p:nvPicPr>
            <p:cNvPr descr="Picture 1" id="25" name="Google Shape;25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47998" y="-4765"/>
              <a:ext cx="9144002" cy="6862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" id="26" name="Google Shape;26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18337" y="319314"/>
              <a:ext cx="1020227" cy="570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Google Shape;27;p6"/>
          <p:cNvSpPr txBox="1"/>
          <p:nvPr>
            <p:ph type="title"/>
          </p:nvPr>
        </p:nvSpPr>
        <p:spPr>
          <a:xfrm>
            <a:off x="914402" y="319314"/>
            <a:ext cx="9129487" cy="671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ACA7"/>
              </a:buClr>
              <a:buSzPts val="3200"/>
              <a:buFont typeface="Quattrocento Sans"/>
              <a:buNone/>
              <a:defRPr sz="3200">
                <a:solidFill>
                  <a:srgbClr val="3DAC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914402" y="1196976"/>
            <a:ext cx="10363201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Noto Sans Symbols"/>
              <a:buChar char="▪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Noto Sans Symbols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800"/>
              <a:buFont typeface="Noto Sans Symbols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Font typeface="Noto Sans Symbols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" name="Google Shape;32;p6"/>
          <p:cNvCxnSpPr/>
          <p:nvPr/>
        </p:nvCxnSpPr>
        <p:spPr>
          <a:xfrm>
            <a:off x="914401" y="990600"/>
            <a:ext cx="10229851" cy="1588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"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47998" y="-4765"/>
            <a:ext cx="9144002" cy="686276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914400" y="1712423"/>
            <a:ext cx="10363200" cy="28512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6000"/>
              <a:buFont typeface="Quattrocento Sans"/>
              <a:buNone/>
              <a:defRPr b="0"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914400" y="4552639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8"/>
          <p:cNvGrpSpPr/>
          <p:nvPr/>
        </p:nvGrpSpPr>
        <p:grpSpPr>
          <a:xfrm>
            <a:off x="3047998" y="-4765"/>
            <a:ext cx="9144002" cy="6862765"/>
            <a:chOff x="3047998" y="-4765"/>
            <a:chExt cx="9144002" cy="6862765"/>
          </a:xfrm>
        </p:grpSpPr>
        <p:pic>
          <p:nvPicPr>
            <p:cNvPr descr="Picture 1" id="42" name="Google Shape;42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47998" y="-4765"/>
              <a:ext cx="9144002" cy="6862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" id="43" name="Google Shape;43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18337" y="319314"/>
              <a:ext cx="1020227" cy="570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914399" y="1190176"/>
            <a:ext cx="5112328" cy="4989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2" type="body"/>
          </p:nvPr>
        </p:nvSpPr>
        <p:spPr>
          <a:xfrm>
            <a:off x="6172200" y="1190176"/>
            <a:ext cx="5105400" cy="4989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914402" y="319314"/>
            <a:ext cx="9129487" cy="671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ACA7"/>
              </a:buClr>
              <a:buSzPts val="3200"/>
              <a:buFont typeface="Quattrocento Sans"/>
              <a:buNone/>
              <a:defRPr sz="3200">
                <a:solidFill>
                  <a:srgbClr val="3DAC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914401" y="990600"/>
            <a:ext cx="10229851" cy="1588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3047998" y="-4765"/>
            <a:ext cx="9144002" cy="6862765"/>
            <a:chOff x="3047998" y="-4765"/>
            <a:chExt cx="9144002" cy="6862765"/>
          </a:xfrm>
        </p:grpSpPr>
        <p:pic>
          <p:nvPicPr>
            <p:cNvPr descr="Picture 1" id="53" name="Google Shape;53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47998" y="-4765"/>
              <a:ext cx="9144002" cy="6862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" id="54" name="Google Shape;5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18337" y="319314"/>
              <a:ext cx="1020227" cy="570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914399" y="1160695"/>
            <a:ext cx="5086928" cy="825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914399" y="2154891"/>
            <a:ext cx="5086928" cy="4033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6172201" y="1160690"/>
            <a:ext cx="5105400" cy="8256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9"/>
          <p:cNvSpPr txBox="1"/>
          <p:nvPr>
            <p:ph idx="4" type="body"/>
          </p:nvPr>
        </p:nvSpPr>
        <p:spPr>
          <a:xfrm>
            <a:off x="6172201" y="2154891"/>
            <a:ext cx="5105400" cy="4033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914402" y="319314"/>
            <a:ext cx="9129487" cy="671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ACA7"/>
              </a:buClr>
              <a:buSzPts val="3200"/>
              <a:buFont typeface="Quattrocento Sans"/>
              <a:buNone/>
              <a:defRPr sz="3200">
                <a:solidFill>
                  <a:srgbClr val="3DAC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914401" y="990600"/>
            <a:ext cx="10229851" cy="1588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3047998" y="-4765"/>
            <a:ext cx="9144002" cy="6862765"/>
            <a:chOff x="3047998" y="-4765"/>
            <a:chExt cx="9144002" cy="6862765"/>
          </a:xfrm>
        </p:grpSpPr>
        <p:pic>
          <p:nvPicPr>
            <p:cNvPr descr="Picture 1" id="66" name="Google Shape;66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47998" y="-4765"/>
              <a:ext cx="9144002" cy="6862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" id="67" name="Google Shape;6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18337" y="319314"/>
              <a:ext cx="1020227" cy="570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914402" y="319314"/>
            <a:ext cx="9129487" cy="671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ACA7"/>
              </a:buClr>
              <a:buSzPts val="3200"/>
              <a:buFont typeface="Quattrocento Sans"/>
              <a:buNone/>
              <a:defRPr sz="3200">
                <a:solidFill>
                  <a:srgbClr val="3DAC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914401" y="990600"/>
            <a:ext cx="10229851" cy="1588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3047998" y="-4765"/>
            <a:ext cx="9144002" cy="6862765"/>
            <a:chOff x="3047998" y="-4765"/>
            <a:chExt cx="9144002" cy="6862765"/>
          </a:xfrm>
        </p:grpSpPr>
        <p:pic>
          <p:nvPicPr>
            <p:cNvPr descr="Picture 1" id="75" name="Google Shape;75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47998" y="-4765"/>
              <a:ext cx="9144002" cy="6862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" id="76" name="Google Shape;7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18337" y="319314"/>
              <a:ext cx="1020227" cy="570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2"/>
          <p:cNvGrpSpPr/>
          <p:nvPr/>
        </p:nvGrpSpPr>
        <p:grpSpPr>
          <a:xfrm>
            <a:off x="3047998" y="-4765"/>
            <a:ext cx="9144002" cy="6862765"/>
            <a:chOff x="3047998" y="-4765"/>
            <a:chExt cx="9144002" cy="6862765"/>
          </a:xfrm>
        </p:grpSpPr>
        <p:pic>
          <p:nvPicPr>
            <p:cNvPr descr="Picture 1" id="82" name="Google Shape;82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47998" y="-4765"/>
              <a:ext cx="9144002" cy="6862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" id="83" name="Google Shape;8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18337" y="319314"/>
              <a:ext cx="1020227" cy="570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2000"/>
              <a:buChar char="▪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9pPr>
          </a:lstStyle>
          <a:p/>
        </p:txBody>
      </p:sp>
      <p:sp>
        <p:nvSpPr>
          <p:cNvPr id="85" name="Google Shape;85;p12"/>
          <p:cNvSpPr txBox="1"/>
          <p:nvPr>
            <p:ph idx="2" type="body"/>
          </p:nvPr>
        </p:nvSpPr>
        <p:spPr>
          <a:xfrm>
            <a:off x="841248" y="2191661"/>
            <a:ext cx="3931920" cy="3675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6" name="Google Shape;86;p12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841248" y="457200"/>
            <a:ext cx="3931920" cy="1487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" name="Google Shape;90;p12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3"/>
          <p:cNvGrpSpPr/>
          <p:nvPr/>
        </p:nvGrpSpPr>
        <p:grpSpPr>
          <a:xfrm>
            <a:off x="3047998" y="-4765"/>
            <a:ext cx="9144002" cy="6862765"/>
            <a:chOff x="3047998" y="-4765"/>
            <a:chExt cx="9144002" cy="6862765"/>
          </a:xfrm>
        </p:grpSpPr>
        <p:pic>
          <p:nvPicPr>
            <p:cNvPr descr="Picture 1" id="93" name="Google Shape;93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047998" y="-4765"/>
              <a:ext cx="9144002" cy="68627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" id="94" name="Google Shape;9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18337" y="319314"/>
              <a:ext cx="1020227" cy="5708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3"/>
          <p:cNvSpPr/>
          <p:nvPr>
            <p:ph idx="2" type="pic"/>
          </p:nvPr>
        </p:nvSpPr>
        <p:spPr>
          <a:xfrm>
            <a:off x="5181600" y="990600"/>
            <a:ext cx="6172200" cy="4876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3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841248" y="2191661"/>
            <a:ext cx="3931920" cy="3675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841248" y="457200"/>
            <a:ext cx="3931920" cy="1487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3200"/>
              <a:buFont typeface="Quattrocento Sans"/>
              <a:buNone/>
              <a:defRPr b="0" sz="3200">
                <a:solidFill>
                  <a:srgbClr val="3EADA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1" name="Google Shape;101;p13"/>
          <p:cNvCxnSpPr/>
          <p:nvPr/>
        </p:nvCxnSpPr>
        <p:spPr>
          <a:xfrm>
            <a:off x="860600" y="2061029"/>
            <a:ext cx="3931920" cy="0"/>
          </a:xfrm>
          <a:prstGeom prst="straightConnector1">
            <a:avLst/>
          </a:prstGeom>
          <a:noFill/>
          <a:ln cap="flat" cmpd="sng" w="9525">
            <a:solidFill>
              <a:srgbClr val="3DACA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914402" y="365760"/>
            <a:ext cx="1036320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ADA7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rgbClr val="3EADA7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914402" y="1828803"/>
            <a:ext cx="10363201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rgbClr val="3EADA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B7B7B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B7B7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ADA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3EADA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914399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4042063" y="635635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8534400" y="635635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gif"/><Relationship Id="rId4" Type="http://schemas.openxmlformats.org/officeDocument/2006/relationships/image" Target="../media/image32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gif"/><Relationship Id="rId4" Type="http://schemas.openxmlformats.org/officeDocument/2006/relationships/image" Target="../media/image33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gif"/><Relationship Id="rId4" Type="http://schemas.openxmlformats.org/officeDocument/2006/relationships/image" Target="../media/image31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2avDg9mydo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/>
          <p:nvPr>
            <p:ph type="ctrTitle"/>
          </p:nvPr>
        </p:nvSpPr>
        <p:spPr>
          <a:xfrm>
            <a:off x="914400" y="1524001"/>
            <a:ext cx="10363200" cy="1306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en-US"/>
              <a:t>BIO 523 Project	</a:t>
            </a:r>
            <a:endParaRPr/>
          </a:p>
        </p:txBody>
      </p:sp>
      <p:sp>
        <p:nvSpPr>
          <p:cNvPr id="125" name="Google Shape;125;p1"/>
          <p:cNvSpPr txBox="1"/>
          <p:nvPr>
            <p:ph idx="1" type="subTitle"/>
          </p:nvPr>
        </p:nvSpPr>
        <p:spPr>
          <a:xfrm>
            <a:off x="913192" y="3338742"/>
            <a:ext cx="9144000" cy="1146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</a:pPr>
            <a:r>
              <a:rPr lang="en-US"/>
              <a:t>Ameya Kumar 			2021447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</a:pPr>
            <a:r>
              <a:rPr lang="en-US"/>
              <a:t>Anjaneya Sharma		2021449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9F7F6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90f1252ac_2_32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Grid Box</a:t>
            </a:r>
            <a:endParaRPr/>
          </a:p>
        </p:txBody>
      </p:sp>
      <p:sp>
        <p:nvSpPr>
          <p:cNvPr id="201" name="Google Shape;201;g3190f1252ac_2_32"/>
          <p:cNvSpPr txBox="1"/>
          <p:nvPr>
            <p:ph idx="1" type="body"/>
          </p:nvPr>
        </p:nvSpPr>
        <p:spPr>
          <a:xfrm>
            <a:off x="914402" y="1196976"/>
            <a:ext cx="10363200" cy="498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Pocket A</a:t>
            </a:r>
            <a:endParaRPr sz="2000"/>
          </a:p>
        </p:txBody>
      </p:sp>
      <p:pic>
        <p:nvPicPr>
          <p:cNvPr id="202" name="Google Shape;202;g3190f1252ac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655600"/>
            <a:ext cx="59436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90f1252ac_2_40"/>
          <p:cNvSpPr txBox="1"/>
          <p:nvPr>
            <p:ph idx="1" type="body"/>
          </p:nvPr>
        </p:nvSpPr>
        <p:spPr>
          <a:xfrm>
            <a:off x="914402" y="1196976"/>
            <a:ext cx="10363200" cy="498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Pocket B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9" name="Google Shape;209;g3190f1252ac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603488"/>
            <a:ext cx="59436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90f1252ac_2_48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Docking Summary</a:t>
            </a:r>
            <a:endParaRPr/>
          </a:p>
        </p:txBody>
      </p:sp>
      <p:pic>
        <p:nvPicPr>
          <p:cNvPr id="216" name="Google Shape;216;g3190f1252ac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875" y="1166800"/>
            <a:ext cx="594360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90f1252ac_2_56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16266072 Pocket B</a:t>
            </a:r>
            <a:endParaRPr/>
          </a:p>
        </p:txBody>
      </p:sp>
      <p:sp>
        <p:nvSpPr>
          <p:cNvPr id="223" name="Google Shape;223;g3190f1252ac_2_56"/>
          <p:cNvSpPr txBox="1"/>
          <p:nvPr>
            <p:ph idx="1" type="body"/>
          </p:nvPr>
        </p:nvSpPr>
        <p:spPr>
          <a:xfrm>
            <a:off x="914402" y="1196976"/>
            <a:ext cx="10363200" cy="498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700"/>
          </a:p>
        </p:txBody>
      </p:sp>
      <p:pic>
        <p:nvPicPr>
          <p:cNvPr id="224" name="Google Shape;224;g3190f1252ac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96975"/>
            <a:ext cx="5943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190f1252ac_2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3541850"/>
            <a:ext cx="59436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190f1252ac_2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1196975"/>
            <a:ext cx="4791342" cy="49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90f1252ac_2_68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163014479 Pocket A</a:t>
            </a:r>
            <a:endParaRPr sz="2000"/>
          </a:p>
        </p:txBody>
      </p:sp>
      <p:sp>
        <p:nvSpPr>
          <p:cNvPr id="233" name="Google Shape;233;g3190f1252ac_2_68"/>
          <p:cNvSpPr txBox="1"/>
          <p:nvPr>
            <p:ph idx="1" type="body"/>
          </p:nvPr>
        </p:nvSpPr>
        <p:spPr>
          <a:xfrm>
            <a:off x="914402" y="1196976"/>
            <a:ext cx="10363200" cy="498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g3190f1252ac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96975"/>
            <a:ext cx="5943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190f1252ac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3541850"/>
            <a:ext cx="59436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190f1252ac_2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1196975"/>
            <a:ext cx="4798746" cy="49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90f1252ac_2_80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23159123 Pocket A</a:t>
            </a:r>
            <a:endParaRPr sz="2000"/>
          </a:p>
        </p:txBody>
      </p:sp>
      <p:sp>
        <p:nvSpPr>
          <p:cNvPr id="243" name="Google Shape;243;g3190f1252ac_2_80"/>
          <p:cNvSpPr txBox="1"/>
          <p:nvPr>
            <p:ph idx="1" type="body"/>
          </p:nvPr>
        </p:nvSpPr>
        <p:spPr>
          <a:xfrm>
            <a:off x="914402" y="1196976"/>
            <a:ext cx="10363200" cy="498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3190f1252ac_2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96975"/>
            <a:ext cx="5943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190f1252ac_2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3541850"/>
            <a:ext cx="594360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190f1252ac_2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1196975"/>
            <a:ext cx="4791345" cy="49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941cdb02a_0_24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253" name="Google Shape;253;g31941cdb02a_0_24"/>
          <p:cNvSpPr txBox="1"/>
          <p:nvPr>
            <p:ph idx="1" type="body"/>
          </p:nvPr>
        </p:nvSpPr>
        <p:spPr>
          <a:xfrm>
            <a:off x="2651401" y="3012751"/>
            <a:ext cx="5655600" cy="832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https://youtu.be/2avDg9mydoY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941cdb02a_0_6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Challenges Faced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1941cdb02a_0_6"/>
          <p:cNvSpPr txBox="1"/>
          <p:nvPr>
            <p:ph idx="1" type="body"/>
          </p:nvPr>
        </p:nvSpPr>
        <p:spPr>
          <a:xfrm>
            <a:off x="914402" y="1187376"/>
            <a:ext cx="10363200" cy="498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Arial"/>
              <a:buChar char="▪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Incomplete or missing 3D structures from sources like PubChem.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▪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Computationally intensive processing and storage requirements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▪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Accuracy of docking results may vary; scoring functions may not always correlate with real biological affinity.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▪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Receptor flexibility not accounted for in docking models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▪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Failures at various stages (download, conversion, docking) can derail automation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▪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Automated extraction and analysis of docking metrics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▪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Optimizing computational resources and parallelizing tasks for larger datasets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▪"/>
            </a:pPr>
            <a:r>
              <a:rPr lang="en-US" sz="1900">
                <a:latin typeface="Arial"/>
                <a:ea typeface="Arial"/>
                <a:cs typeface="Arial"/>
                <a:sym typeface="Arial"/>
              </a:rPr>
              <a:t>Ensuring consistent and reproducible results across runs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941cdb02a_0_12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Future scope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1941cdb02a_0_12"/>
          <p:cNvSpPr txBox="1"/>
          <p:nvPr>
            <p:ph idx="1" type="body"/>
          </p:nvPr>
        </p:nvSpPr>
        <p:spPr>
          <a:xfrm>
            <a:off x="914402" y="1196976"/>
            <a:ext cx="10363200" cy="498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High-Throughput Docking and Screening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Large-Scale Screening: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high-throughput virtual screening with broader compound libraries.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Integration: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Incorporate AI/ML for predicting new ligands and prioritizing candidates based on docking and ADMET scores.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Combination Therapy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Synergistic Effects: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combinations of the screened ligands with existing Parkinson's disease drugs like levodopa or dopamine agonists.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Ligand Optimization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Structure-Activity Relationship (SAR):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 the chemical structures of lead compounds to improve binding affinity and specificity.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Pharmacokinetics and Toxicity: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ADMET properties (absorption, distribution, metabolism, excretion, and toxicity).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941cdb02a_0_30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did we choose alpha synuclein as our target protein?</a:t>
            </a:r>
            <a:endParaRPr/>
          </a:p>
        </p:txBody>
      </p:sp>
      <p:sp>
        <p:nvSpPr>
          <p:cNvPr id="132" name="Google Shape;132;g31941cdb02a_0_30"/>
          <p:cNvSpPr txBox="1"/>
          <p:nvPr/>
        </p:nvSpPr>
        <p:spPr>
          <a:xfrm>
            <a:off x="914400" y="1304450"/>
            <a:ext cx="55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Parkinson’s Disease :-</a:t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1941cdb02a_0_30"/>
          <p:cNvSpPr txBox="1"/>
          <p:nvPr/>
        </p:nvSpPr>
        <p:spPr>
          <a:xfrm>
            <a:off x="1007125" y="2025575"/>
            <a:ext cx="6618300" cy="40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3F3F3F"/>
                </a:solidFill>
              </a:rPr>
              <a:t>What is it?</a:t>
            </a:r>
            <a:endParaRPr sz="15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3F3F3F"/>
                </a:solidFill>
              </a:rPr>
              <a:t>A progressive neurodegenerative disorder affecting movement control.</a:t>
            </a:r>
            <a:endParaRPr sz="15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3F3F3F"/>
                </a:solidFill>
              </a:rPr>
              <a:t>Key Symptoms:</a:t>
            </a:r>
            <a:endParaRPr sz="15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3F3F3F"/>
                </a:solidFill>
              </a:rPr>
              <a:t>Tremors, rigidity, bradykinesia (slowness of movement), and postural instability.</a:t>
            </a:r>
            <a:endParaRPr sz="15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3F3F3F"/>
                </a:solidFill>
              </a:rPr>
              <a:t>Cause:</a:t>
            </a:r>
            <a:endParaRPr sz="15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3F3F3F"/>
                </a:solidFill>
              </a:rPr>
              <a:t>Loss of dopaminergic neurons in the substantia nigra.</a:t>
            </a:r>
            <a:endParaRPr sz="15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3F3F3F"/>
                </a:solidFill>
              </a:rPr>
              <a:t>Presence of Lewy bodies composed of alpha-synuclein.</a:t>
            </a:r>
            <a:endParaRPr sz="15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3F3F3F"/>
                </a:solidFill>
              </a:rPr>
              <a:t>Impact:</a:t>
            </a:r>
            <a:endParaRPr sz="15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3F3F3F"/>
                </a:solidFill>
              </a:rPr>
              <a:t>Affects 10 million people worldwide.</a:t>
            </a:r>
            <a:endParaRPr sz="1500">
              <a:solidFill>
                <a:srgbClr val="3F3F3F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3F3F3F"/>
                </a:solidFill>
              </a:rPr>
              <a:t>No cure; treatments aim to manage symptoms.</a:t>
            </a:r>
            <a:endParaRPr sz="15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31941cdb02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425" y="1920039"/>
            <a:ext cx="4261775" cy="2002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90f1252ac_1_11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of alpha synuclein in Parkinson’s disease</a:t>
            </a:r>
            <a:endParaRPr/>
          </a:p>
        </p:txBody>
      </p:sp>
      <p:pic>
        <p:nvPicPr>
          <p:cNvPr id="141" name="Google Shape;141;g3190f1252ac_1_11"/>
          <p:cNvPicPr preferRelativeResize="0"/>
          <p:nvPr/>
        </p:nvPicPr>
        <p:blipFill rotWithShape="1">
          <a:blip r:embed="rId3">
            <a:alphaModFix/>
          </a:blip>
          <a:srcRect b="12262" l="6509" r="5755" t="8214"/>
          <a:stretch/>
        </p:blipFill>
        <p:spPr>
          <a:xfrm>
            <a:off x="6330475" y="1143125"/>
            <a:ext cx="5756525" cy="26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190f1252ac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75" y="3222788"/>
            <a:ext cx="5910150" cy="14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190f1252ac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775" y="5014150"/>
            <a:ext cx="70675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90f1252ac_1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325" y="1143126"/>
            <a:ext cx="4596076" cy="21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190f1252ac_1_11"/>
          <p:cNvSpPr/>
          <p:nvPr/>
        </p:nvSpPr>
        <p:spPr>
          <a:xfrm>
            <a:off x="498775" y="5505575"/>
            <a:ext cx="6714000" cy="671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90f1252ac_1_32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</a:t>
            </a:r>
            <a:endParaRPr/>
          </a:p>
        </p:txBody>
      </p:sp>
      <p:pic>
        <p:nvPicPr>
          <p:cNvPr id="152" name="Google Shape;152;g3190f1252ac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025700"/>
            <a:ext cx="5623000" cy="19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190f1252ac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925" y="1155175"/>
            <a:ext cx="5027075" cy="20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190f1252ac_1_32"/>
          <p:cNvSpPr txBox="1"/>
          <p:nvPr/>
        </p:nvSpPr>
        <p:spPr>
          <a:xfrm>
            <a:off x="914400" y="3032375"/>
            <a:ext cx="4834200" cy="4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Inhibits aggregation and seeded polymerization: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ZPD-2 interferes with the formation of amyloid fibrils and prevents the propagation of pre-formed aggregates.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It acts at substoichiometric concentrations, demonstrating high potency.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Effective against wild-type and mutant forms: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Specifically targets wild-type α-synuclein and familial Parkinson’s mutants like A30P and H50Q.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Suggests potential efficacy across diverse genetic variants of the disease.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Reduces neuron degeneration (C. elegans model):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In a </a:t>
            </a:r>
            <a:r>
              <a:rPr i="1" lang="en-US" sz="1100">
                <a:solidFill>
                  <a:schemeClr val="dk1"/>
                </a:solidFill>
              </a:rPr>
              <a:t>C. elegans</a:t>
            </a:r>
            <a:r>
              <a:rPr lang="en-US" sz="1100">
                <a:solidFill>
                  <a:schemeClr val="dk1"/>
                </a:solidFill>
              </a:rPr>
              <a:t> Parkinson's model, ZPD-2 decreased dopaminergic neuron loss.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Improved motility in the worms, indicating functional neuroprotection.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3190f1252ac_1_32"/>
          <p:cNvSpPr txBox="1"/>
          <p:nvPr/>
        </p:nvSpPr>
        <p:spPr>
          <a:xfrm>
            <a:off x="6953363" y="3126875"/>
            <a:ext cx="4834200" cy="3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Decreases aggregation and neurotoxicity: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CLR01 disrupts α-synuclein oligomerization by binding to lysine residues.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Reduces the formation of toxic oligomers and fibrils, preventing cell death.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Improves motor defects (mouse model):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Tested in transgenic mouse models overexpressing human α-synuclein.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CLR01 treatment enhanced motor coordination and reduced bradykinesia.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Reduces oligomeric burden: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CLR01 selectively targets oligomeric and fibrillar α-synuclein without affecting monomers.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Significantly lowers soluble oligomer levels in the brain, reducing toxicity.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90f1252ac_1_26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Literature Review</a:t>
            </a:r>
            <a:endParaRPr/>
          </a:p>
        </p:txBody>
      </p:sp>
      <p:sp>
        <p:nvSpPr>
          <p:cNvPr id="162" name="Google Shape;162;g3190f1252ac_1_26"/>
          <p:cNvSpPr txBox="1"/>
          <p:nvPr/>
        </p:nvSpPr>
        <p:spPr>
          <a:xfrm>
            <a:off x="872825" y="2839100"/>
            <a:ext cx="37407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Inhibits aggregation: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Blocks the initial stages of α-synuclein aggregation, preventing fibril and oligomer formation.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Exhibits high efficacy at micromolar concentrations in vitro.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Similar to CLR01 in reducing neurotoxicity: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Reduces the formation of toxic oligomers that disrupt cellular membranes.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Improves viability of cultured neurons exposed to aggregated α-synuclein.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Potential mechanism in aggregation pathways: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Targets hydrophobic regions critical for aggregation.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May also promote the clearance of pre-formed aggregates through cellular mechanisms.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190f1252ac_1_26"/>
          <p:cNvSpPr txBox="1"/>
          <p:nvPr/>
        </p:nvSpPr>
        <p:spPr>
          <a:xfrm>
            <a:off x="6349625" y="2906250"/>
            <a:ext cx="55248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Inhibits aggregation via catechol interactions: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Utilizes catechol groups to interact with key α-synuclein residues, disrupting aggregation.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Works by stabilizing non-toxic conformers of α-synuclein.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Promotes soluble oligomeric intermediates: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Facilitates the formation of soluble, non-amyloidogenic oligomers.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Prevents the transition to toxic fibrils, offering neuroprotection.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Unique mechanism for modulation: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Unlike traditional inhibitors, 03a10 reshapes the aggregation pathway by favoring off-pathway intermediates.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Offers insights into novel therapeutic approaches targeting early aggregation states.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64" name="Google Shape;164;g3190f1252ac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59621"/>
            <a:ext cx="4542199" cy="16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190f1252ac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2274" y="1143127"/>
            <a:ext cx="4559714" cy="161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90f1252ac_1_0"/>
          <p:cNvSpPr txBox="1"/>
          <p:nvPr>
            <p:ph type="title"/>
          </p:nvPr>
        </p:nvSpPr>
        <p:spPr>
          <a:xfrm>
            <a:off x="914402" y="319314"/>
            <a:ext cx="9129600" cy="671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 </a:t>
            </a:r>
            <a:endParaRPr/>
          </a:p>
        </p:txBody>
      </p:sp>
      <p:pic>
        <p:nvPicPr>
          <p:cNvPr id="172" name="Google Shape;172;g3190f1252a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25" y="1163089"/>
            <a:ext cx="3941055" cy="5562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190f1252ac_1_0"/>
          <p:cNvSpPr txBox="1"/>
          <p:nvPr/>
        </p:nvSpPr>
        <p:spPr>
          <a:xfrm>
            <a:off x="5183600" y="1368150"/>
            <a:ext cx="5855400" cy="4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Target Selection</a:t>
            </a:r>
            <a:r>
              <a:rPr lang="en-US" sz="1100">
                <a:solidFill>
                  <a:schemeClr val="dk1"/>
                </a:solidFill>
              </a:rPr>
              <a:t>: Identify a relevant protein/receptor for the study.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Ligand Preparation</a:t>
            </a:r>
            <a:r>
              <a:rPr lang="en-US" sz="1100">
                <a:solidFill>
                  <a:schemeClr val="dk1"/>
                </a:solidFill>
              </a:rPr>
              <a:t>: Select promising small molecules and convert to PDBQT format for docking.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Protein Preparation</a:t>
            </a:r>
            <a:r>
              <a:rPr lang="en-US" sz="1100">
                <a:solidFill>
                  <a:schemeClr val="dk1"/>
                </a:solidFill>
              </a:rPr>
              <a:t>: Clean structure, add hydrogens, and assign charges.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Pocket Identification &amp; Grid Creation</a:t>
            </a:r>
            <a:r>
              <a:rPr lang="en-US" sz="1100">
                <a:solidFill>
                  <a:schemeClr val="dk1"/>
                </a:solidFill>
              </a:rPr>
              <a:t>: Locate binding sites and define grid parameters for docking.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Docking</a:t>
            </a:r>
            <a:r>
              <a:rPr lang="en-US" sz="1100">
                <a:solidFill>
                  <a:schemeClr val="dk1"/>
                </a:solidFill>
              </a:rPr>
              <a:t>: Use AutoDock Tools to evaluate ligand binding in target pockets.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Analysis &amp; Visualization</a:t>
            </a:r>
            <a:r>
              <a:rPr lang="en-US" sz="1100">
                <a:solidFill>
                  <a:schemeClr val="dk1"/>
                </a:solidFill>
              </a:rPr>
              <a:t>: Compare docking results and visualize interactions.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solidFill>
                  <a:schemeClr val="dk1"/>
                </a:solidFill>
              </a:rPr>
              <a:t>MD Simulation (Optional)</a:t>
            </a:r>
            <a:r>
              <a:rPr lang="en-US" sz="1100">
                <a:solidFill>
                  <a:schemeClr val="dk1"/>
                </a:solidFill>
              </a:rPr>
              <a:t>: Validate results by simulating ligand-protein complexes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3190f1252ac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925" y="1040175"/>
            <a:ext cx="59436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190f1252ac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925" y="3857325"/>
            <a:ext cx="59436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3190f1252ac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300" y="3152050"/>
            <a:ext cx="594360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190f1252ac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300" y="1096225"/>
            <a:ext cx="59436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3190f1252ac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350" y="976038"/>
            <a:ext cx="5943600" cy="60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190f1252ac_2_24"/>
          <p:cNvSpPr txBox="1"/>
          <p:nvPr/>
        </p:nvSpPr>
        <p:spPr>
          <a:xfrm>
            <a:off x="934050" y="261500"/>
            <a:ext cx="19803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3DACA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Receptor</a:t>
            </a:r>
            <a:endParaRPr sz="28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2012-07-24T13:54:24Z</dcterms:created>
  <dc:creator>anuj grover</dc:creator>
</cp:coreProperties>
</file>